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73" r:id="rId4"/>
    <p:sldId id="279" r:id="rId5"/>
    <p:sldId id="278" r:id="rId6"/>
    <p:sldId id="27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7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38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студентов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9BF-40AF-BB27-791ECC56228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9BF-40AF-BB27-791ECC56228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9BF-40AF-BB27-791ECC56228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9BF-40AF-BB27-791ECC56228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9BF-40AF-BB27-791ECC56228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9BF-40AF-BB27-791ECC562289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99BF-40AF-BB27-791ECC562289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Болгария</c:v>
                </c:pt>
                <c:pt idx="1">
                  <c:v>Румыния</c:v>
                </c:pt>
                <c:pt idx="2">
                  <c:v>Польша</c:v>
                </c:pt>
                <c:pt idx="3">
                  <c:v>Латвия</c:v>
                </c:pt>
                <c:pt idx="4">
                  <c:v>Португалия</c:v>
                </c:pt>
                <c:pt idx="5">
                  <c:v>Сербия</c:v>
                </c:pt>
                <c:pt idx="6">
                  <c:v>Хорватия</c:v>
                </c:pt>
              </c:strCache>
            </c:strRef>
          </c:cat>
          <c:val>
            <c:numRef>
              <c:f>Лист1!$B$2:$B$8</c:f>
              <c:numCache>
                <c:formatCode>Основной</c:formatCode>
                <c:ptCount val="7"/>
                <c:pt idx="0">
                  <c:v>7</c:v>
                </c:pt>
                <c:pt idx="1">
                  <c:v>18</c:v>
                </c:pt>
                <c:pt idx="2">
                  <c:v>4</c:v>
                </c:pt>
                <c:pt idx="3">
                  <c:v>3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99BF-40AF-BB27-791ECC562289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71268586850478322"/>
          <c:y val="0.17782197800018706"/>
          <c:w val="0.27888165943967663"/>
          <c:h val="0.72881740982960641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924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528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5501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53145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049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7602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1518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0670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6412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29150" y="1825626"/>
            <a:ext cx="3886200" cy="20986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29150" y="4076701"/>
            <a:ext cx="3886200" cy="21002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3">
            <a:extLst>
              <a:ext uri="{FF2B5EF4-FFF2-40B4-BE49-F238E27FC236}">
                <a16:creationId xmlns:a16="http://schemas.microsoft.com/office/drawing/2014/main" xmlns="" id="{48C7F6BD-28B3-4F0C-96D2-7F0A0EBF0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D206D-264A-446D-A137-7A0EA4196E6A}" type="datetimeFigureOut">
              <a:rPr lang="ru-RU"/>
              <a:pPr>
                <a:defRPr/>
              </a:pPr>
              <a:t>21.04.2021</a:t>
            </a:fld>
            <a:endParaRPr lang="ru-RU"/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xmlns="" id="{B2FECD9E-BB3C-4751-979B-D040AA2FA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xmlns="" id="{FF791E79-6998-4C39-BD04-2C5BAFFDC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6AA5BC-E8C7-4CB7-99E0-D4AA6A92F11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4418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062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033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768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17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157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910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346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028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B4C71EC6-210F-42DE-9C53-41977AD35B3D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8671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02774"/>
            <a:ext cx="8422704" cy="1470025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Поликультурное образование </a:t>
            </a:r>
            <a:r>
              <a:rPr lang="ru-RU" sz="28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студентов </a:t>
            </a:r>
            <a:br>
              <a:rPr lang="ru-RU" sz="28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кафедры технологии микробиологического синтеза </a:t>
            </a:r>
            <a:r>
              <a:rPr lang="ru-RU" sz="28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СПбГТИ</a:t>
            </a:r>
            <a:r>
              <a:rPr lang="ru-RU" sz="28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(ТУ), </a:t>
            </a:r>
            <a:r>
              <a:rPr lang="ru-RU" sz="2800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посредством участия в программах </a:t>
            </a:r>
            <a:br>
              <a:rPr lang="ru-RU" sz="2800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международной академической мобильности "ERASMUS+</a:t>
            </a:r>
          </a:p>
        </p:txBody>
      </p:sp>
      <p:pic>
        <p:nvPicPr>
          <p:cNvPr id="1026" name="Picture 2" descr="Erasmus+ | Институт экономики и финансов РУТ (МИИТ)Институт экономики и  финансов РУТ (МИИТ)">
            <a:extLst>
              <a:ext uri="{FF2B5EF4-FFF2-40B4-BE49-F238E27FC236}">
                <a16:creationId xmlns:a16="http://schemas.microsoft.com/office/drawing/2014/main" xmlns="" id="{AC159088-1E67-4269-81D8-779268037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4904"/>
            <a:ext cx="91440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858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3">
            <a:extLst>
              <a:ext uri="{FF2B5EF4-FFF2-40B4-BE49-F238E27FC236}">
                <a16:creationId xmlns:a16="http://schemas.microsoft.com/office/drawing/2014/main" xmlns="" id="{6299D947-1AF2-4D6B-BCB0-ED49EC136C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864" y="476672"/>
            <a:ext cx="7223431" cy="583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98BD01E5-4B48-4681-817B-00B73A593B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8405513"/>
              </p:ext>
            </p:extLst>
          </p:nvPr>
        </p:nvGraphicFramePr>
        <p:xfrm>
          <a:off x="1331640" y="836712"/>
          <a:ext cx="7704856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6DBA73E2-E06A-4251-B01C-B0D835185D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0258971"/>
              </p:ext>
            </p:extLst>
          </p:nvPr>
        </p:nvGraphicFramePr>
        <p:xfrm>
          <a:off x="2699792" y="4797152"/>
          <a:ext cx="6149593" cy="1962912"/>
        </p:xfrm>
        <a:graphic>
          <a:graphicData uri="http://schemas.openxmlformats.org/drawingml/2006/table">
            <a:tbl>
              <a:tblPr firstRow="1" firstCol="1" bandRow="1"/>
              <a:tblGrid>
                <a:gridCol w="3074475">
                  <a:extLst>
                    <a:ext uri="{9D8B030D-6E8A-4147-A177-3AD203B41FA5}">
                      <a16:colId xmlns:a16="http://schemas.microsoft.com/office/drawing/2014/main" xmlns="" val="3003526261"/>
                    </a:ext>
                  </a:extLst>
                </a:gridCol>
                <a:gridCol w="3075118">
                  <a:extLst>
                    <a:ext uri="{9D8B030D-6E8A-4147-A177-3AD203B41FA5}">
                      <a16:colId xmlns:a16="http://schemas.microsoft.com/office/drawing/2014/main" xmlns="" val="150124068"/>
                    </a:ext>
                  </a:extLst>
                </a:gridCol>
              </a:tblGrid>
              <a:tr h="2430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Страна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студентов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35657149"/>
                  </a:ext>
                </a:extLst>
              </a:tr>
              <a:tr h="2430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Болгария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57165527"/>
                  </a:ext>
                </a:extLst>
              </a:tr>
              <a:tr h="2430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Румыния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75983998"/>
                  </a:ext>
                </a:extLst>
              </a:tr>
              <a:tr h="2430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Польша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90960982"/>
                  </a:ext>
                </a:extLst>
              </a:tr>
              <a:tr h="2430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Латвия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49935075"/>
                  </a:ext>
                </a:extLst>
              </a:tr>
              <a:tr h="2430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Португалия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95622085"/>
                  </a:ext>
                </a:extLst>
              </a:tr>
              <a:tr h="2430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Сербия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79928668"/>
                  </a:ext>
                </a:extLst>
              </a:tr>
              <a:tr h="2430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Хорватия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6594474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9FE7882-20F0-4AEC-BE9C-4CCB64820E9A}"/>
              </a:ext>
            </a:extLst>
          </p:cNvPr>
          <p:cNvSpPr txBox="1"/>
          <p:nvPr/>
        </p:nvSpPr>
        <p:spPr>
          <a:xfrm>
            <a:off x="251520" y="292011"/>
            <a:ext cx="8892480" cy="410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Международная академическая обильность студентов кафедры  ТМС 2015-2020</a:t>
            </a:r>
            <a:endParaRPr lang="ru-RU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614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/>
              <a:t>Российское участие в программе международной академической мобильности </a:t>
            </a:r>
            <a:r>
              <a:rPr lang="en-US" sz="2400" b="1" dirty="0" smtClean="0"/>
              <a:t>Erasmus+ (Key Action 1 </a:t>
            </a:r>
            <a:r>
              <a:rPr lang="ru-RU" sz="2400" b="1" dirty="0"/>
              <a:t>- мобильности для студентов и </a:t>
            </a:r>
            <a:r>
              <a:rPr lang="ru-RU" sz="2400" b="1" dirty="0" smtClean="0"/>
              <a:t>преподавателей)</a:t>
            </a:r>
            <a:endParaRPr lang="ru-RU" sz="24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9490537"/>
              </p:ext>
            </p:extLst>
          </p:nvPr>
        </p:nvGraphicFramePr>
        <p:xfrm>
          <a:off x="611562" y="1815365"/>
          <a:ext cx="8136901" cy="35578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2171"/>
                <a:gridCol w="1162171"/>
                <a:gridCol w="1162171"/>
                <a:gridCol w="1162171"/>
                <a:gridCol w="1162171"/>
                <a:gridCol w="1163023"/>
                <a:gridCol w="1163023"/>
              </a:tblGrid>
              <a:tr h="2030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7" marR="56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Итого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7" marR="56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2019</a:t>
                      </a:r>
                      <a:endParaRPr lang="ru-RU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7" marR="56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2018</a:t>
                      </a:r>
                      <a:endParaRPr lang="ru-RU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7" marR="56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2017</a:t>
                      </a:r>
                      <a:endParaRPr lang="ru-RU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7" marR="56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2016</a:t>
                      </a:r>
                      <a:endParaRPr lang="ru-RU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7" marR="56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2015</a:t>
                      </a:r>
                      <a:endParaRPr lang="ru-RU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7" marR="56757" marT="0" marB="0"/>
                </a:tc>
              </a:tr>
              <a:tr h="6112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Полученные предложения с участием России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7" marR="5675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2363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7" marR="5675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608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7" marR="5675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506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7" marR="5675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468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7" marR="5675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402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7" marR="5675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423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7" marR="56757" marT="0" marB="0"/>
                </a:tc>
              </a:tr>
              <a:tr h="648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Отобранные проекты с участием России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7" marR="5675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 1603</a:t>
                      </a:r>
                      <a:endParaRPr lang="ru-RU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7" marR="5675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535</a:t>
                      </a:r>
                      <a:endParaRPr lang="ru-RU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7" marR="5675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311</a:t>
                      </a:r>
                      <a:endParaRPr lang="ru-RU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7" marR="5675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291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7" marR="5675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249</a:t>
                      </a:r>
                      <a:endParaRPr lang="ru-RU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7" marR="5675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217</a:t>
                      </a:r>
                      <a:endParaRPr lang="ru-RU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7" marR="56757" marT="0" marB="0"/>
                </a:tc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Студенты и сотрудники поехавшие в Европу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7" marR="5675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11085</a:t>
                      </a:r>
                      <a:endParaRPr lang="ru-RU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7" marR="5675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2172</a:t>
                      </a:r>
                      <a:endParaRPr lang="ru-RU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7" marR="5675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2546</a:t>
                      </a:r>
                      <a:endParaRPr lang="ru-RU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7" marR="5675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2264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7" marR="5675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2187</a:t>
                      </a:r>
                      <a:endParaRPr lang="ru-RU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7" marR="5675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1916</a:t>
                      </a:r>
                      <a:endParaRPr lang="ru-RU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7" marR="56757" marT="0" marB="0"/>
                </a:tc>
              </a:tr>
              <a:tr h="4786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>
                          <a:effectLst/>
                        </a:rPr>
                        <a:t>Из них из каф. ТМС </a:t>
                      </a:r>
                      <a:r>
                        <a:rPr lang="ru-RU" sz="900" b="1" i="1" dirty="0" err="1">
                          <a:effectLst/>
                        </a:rPr>
                        <a:t>СПбГТИ</a:t>
                      </a:r>
                      <a:r>
                        <a:rPr lang="ru-RU" sz="900" b="1" i="1" dirty="0">
                          <a:effectLst/>
                        </a:rPr>
                        <a:t>(ТУ)</a:t>
                      </a:r>
                      <a:endParaRPr lang="ru-RU" sz="9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7" marR="5675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</a:rPr>
                        <a:t>      </a:t>
                      </a:r>
                      <a:r>
                        <a:rPr lang="ru-RU" sz="1200" b="1" i="1" dirty="0" smtClean="0">
                          <a:effectLst/>
                        </a:rPr>
                        <a:t>108</a:t>
                      </a:r>
                      <a:endParaRPr lang="ru-RU" sz="9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7" marR="5675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effectLst/>
                        </a:rPr>
                        <a:t>26</a:t>
                      </a:r>
                      <a:endParaRPr lang="ru-RU" sz="9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7" marR="5675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effectLst/>
                        </a:rPr>
                        <a:t>24</a:t>
                      </a:r>
                      <a:endParaRPr lang="ru-RU" sz="9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7" marR="5675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</a:rPr>
                        <a:t>20</a:t>
                      </a:r>
                      <a:endParaRPr lang="ru-RU" sz="9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7" marR="5675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effectLst/>
                        </a:rPr>
                        <a:t>18</a:t>
                      </a:r>
                      <a:endParaRPr lang="ru-RU" sz="9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7" marR="5675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</a:rPr>
                        <a:t>20</a:t>
                      </a:r>
                      <a:endParaRPr lang="ru-RU" sz="9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7" marR="56757" marT="0" marB="0"/>
                </a:tc>
              </a:tr>
              <a:tr h="6381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>
                          <a:effectLst/>
                        </a:rPr>
                        <a:t>Студенты и сотрудники поехавшие в Россию</a:t>
                      </a:r>
                      <a:endParaRPr lang="ru-RU" sz="9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7" marR="5675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effectLst/>
                        </a:rPr>
                        <a:t> 8162</a:t>
                      </a:r>
                      <a:endParaRPr lang="ru-RU" sz="900" b="1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7" marR="5675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effectLst/>
                        </a:rPr>
                        <a:t>1735</a:t>
                      </a:r>
                      <a:endParaRPr lang="ru-RU" sz="900" b="1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7" marR="5675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effectLst/>
                        </a:rPr>
                        <a:t>1940</a:t>
                      </a:r>
                      <a:endParaRPr lang="ru-RU" sz="900" b="1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7" marR="5675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effectLst/>
                        </a:rPr>
                        <a:t>1677</a:t>
                      </a:r>
                      <a:endParaRPr lang="ru-RU" sz="900" b="1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7" marR="5675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</a:rPr>
                        <a:t>1572</a:t>
                      </a:r>
                      <a:endParaRPr lang="ru-RU" sz="9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7" marR="5675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</a:rPr>
                        <a:t>1238</a:t>
                      </a:r>
                      <a:endParaRPr lang="ru-RU" sz="9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7" marR="56757" marT="0" marB="0"/>
                </a:tc>
              </a:tr>
              <a:tr h="3953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>
                          <a:effectLst/>
                        </a:rPr>
                        <a:t>Из них на каф. ТМС </a:t>
                      </a:r>
                      <a:r>
                        <a:rPr lang="ru-RU" sz="900" b="1" i="1" dirty="0" err="1">
                          <a:effectLst/>
                        </a:rPr>
                        <a:t>СПбГТИ</a:t>
                      </a:r>
                      <a:r>
                        <a:rPr lang="ru-RU" sz="900" b="1" i="1" dirty="0">
                          <a:effectLst/>
                        </a:rPr>
                        <a:t>(ТУ)</a:t>
                      </a:r>
                      <a:endParaRPr lang="ru-RU" sz="9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7" marR="5675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effectLst/>
                        </a:rPr>
                        <a:t>     82</a:t>
                      </a:r>
                      <a:endParaRPr lang="ru-RU" sz="900" b="1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7" marR="5675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</a:rPr>
                        <a:t>19</a:t>
                      </a:r>
                      <a:endParaRPr lang="ru-RU" sz="9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7" marR="5675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</a:rPr>
                        <a:t>17</a:t>
                      </a:r>
                      <a:endParaRPr lang="ru-RU" sz="9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7" marR="5675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</a:rPr>
                        <a:t>21</a:t>
                      </a:r>
                      <a:endParaRPr lang="ru-RU" sz="9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7" marR="5675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</a:rPr>
                        <a:t>14</a:t>
                      </a:r>
                      <a:endParaRPr lang="ru-RU" sz="9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7" marR="5675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</a:rPr>
                        <a:t>11</a:t>
                      </a:r>
                      <a:endParaRPr lang="ru-RU" sz="9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7" marR="5675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516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xmlns="" id="{31985516-84FC-43E2-B754-4F83CCCE6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5248" y="272654"/>
            <a:ext cx="7073503" cy="222647"/>
          </a:xfrm>
        </p:spPr>
        <p:txBody>
          <a:bodyPr>
            <a:normAutofit fontScale="90000"/>
          </a:bodyPr>
          <a:lstStyle/>
          <a:p>
            <a:pPr algn="r" eaLnBrk="1" hangingPunct="1"/>
            <a:r>
              <a:rPr lang="ru-RU" altLang="ru-RU" sz="2000" dirty="0"/>
              <a:t>Договора о партнерстве по программе  </a:t>
            </a:r>
            <a:r>
              <a:rPr lang="en-US" altLang="ru-RU" dirty="0"/>
              <a:t>ERASMUS+</a:t>
            </a:r>
            <a:endParaRPr lang="ru-RU" altLang="ru-RU" dirty="0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xmlns="" id="{417A9790-E87D-4607-8EFD-B407BA0B60FA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16938" y="764704"/>
            <a:ext cx="4860032" cy="5831358"/>
          </a:xfrm>
        </p:spPr>
        <p:txBody>
          <a:bodyPr>
            <a:no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Болгария</a:t>
            </a:r>
          </a:p>
          <a:p>
            <a:pPr>
              <a:spcBef>
                <a:spcPts val="75"/>
              </a:spcBef>
            </a:pPr>
            <a:r>
              <a:rPr lang="ru-RU" altLang="ru-RU" sz="16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 Ангел </a:t>
            </a:r>
            <a:r>
              <a:rPr lang="ru-RU" altLang="ru-RU" sz="1600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Канчев</a:t>
            </a:r>
            <a:r>
              <a:rPr lang="ru-RU" altLang="ru-RU" sz="16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г. </a:t>
            </a:r>
            <a:r>
              <a:rPr lang="ru-RU" altLang="ru-RU" sz="1600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Русе</a:t>
            </a:r>
            <a:endParaRPr lang="ru-RU" altLang="ru-RU" sz="1600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75"/>
              </a:spcBef>
            </a:pPr>
            <a:r>
              <a:rPr lang="ru-RU" altLang="ru-RU" sz="16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 Пищевых технологий, Пловдив</a:t>
            </a:r>
          </a:p>
          <a:p>
            <a:pPr>
              <a:spcBef>
                <a:spcPts val="75"/>
              </a:spcBef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 химических технологий и металлургии г. София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Венгрия</a:t>
            </a:r>
          </a:p>
          <a:p>
            <a:pPr>
              <a:spcBef>
                <a:spcPts val="75"/>
              </a:spcBef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 Дебрецена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Германия</a:t>
            </a:r>
          </a:p>
          <a:p>
            <a:pPr>
              <a:spcBef>
                <a:spcPts val="75"/>
              </a:spcBef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 </a:t>
            </a:r>
            <a:r>
              <a:rPr lang="ru-RU" alt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Хохенхайма</a:t>
            </a: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75"/>
              </a:spcBef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Технический университет Гамбурга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Италия</a:t>
            </a:r>
          </a:p>
          <a:p>
            <a:pPr>
              <a:spcBef>
                <a:spcPts val="75"/>
              </a:spcBef>
            </a:pPr>
            <a:r>
              <a:rPr lang="ru-RU" altLang="ru-RU" sz="16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 Милана</a:t>
            </a:r>
          </a:p>
          <a:p>
            <a:pPr>
              <a:spcBef>
                <a:spcPts val="75"/>
              </a:spcBef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 Тор </a:t>
            </a:r>
            <a:r>
              <a:rPr lang="ru-RU" alt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Вергата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г. Рим</a:t>
            </a:r>
          </a:p>
          <a:p>
            <a:pPr>
              <a:spcBef>
                <a:spcPts val="75"/>
              </a:spcBef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 </a:t>
            </a:r>
            <a:r>
              <a:rPr lang="ru-RU" alt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Терамо</a:t>
            </a: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Латвия</a:t>
            </a:r>
          </a:p>
          <a:p>
            <a:pPr>
              <a:spcBef>
                <a:spcPts val="75"/>
              </a:spcBef>
            </a:pPr>
            <a:r>
              <a:rPr lang="ru-RU" altLang="ru-RU" sz="16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 Естественных наук и технологий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Литва</a:t>
            </a:r>
          </a:p>
          <a:p>
            <a:pPr>
              <a:spcBef>
                <a:spcPts val="75"/>
              </a:spcBef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Политехнический университет Каунаса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Польша</a:t>
            </a:r>
          </a:p>
          <a:p>
            <a:pPr eaLnBrk="1" hangingPunct="1">
              <a:spcBef>
                <a:spcPct val="10000"/>
              </a:spcBef>
            </a:pPr>
            <a:r>
              <a:rPr lang="ru-RU" altLang="ru-RU" sz="16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 Яна </a:t>
            </a:r>
            <a:r>
              <a:rPr lang="ru-RU" altLang="ru-RU" sz="1600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Кохановского</a:t>
            </a:r>
            <a:r>
              <a:rPr lang="ru-RU" altLang="ru-RU" sz="16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г. </a:t>
            </a:r>
            <a:r>
              <a:rPr lang="ru-RU" altLang="ru-RU" sz="1600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Кельце</a:t>
            </a:r>
            <a:endParaRPr lang="ru-RU" altLang="ru-RU" sz="1600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10000"/>
              </a:spcBef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Варшавский университет естественных наук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4" name="Picture 19" descr="Картинки по запросу болгария флаг">
            <a:extLst>
              <a:ext uri="{FF2B5EF4-FFF2-40B4-BE49-F238E27FC236}">
                <a16:creationId xmlns:a16="http://schemas.microsoft.com/office/drawing/2014/main" xmlns="" id="{FBC6BBE9-7AC9-4196-8462-577F08ED37C5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29691" y="769032"/>
            <a:ext cx="383381" cy="254794"/>
          </a:xfrm>
        </p:spPr>
      </p:pic>
      <p:sp>
        <p:nvSpPr>
          <p:cNvPr id="20485" name="AutoShape 9" descr="Картинки по запросу болгария флаг">
            <a:extLst>
              <a:ext uri="{FF2B5EF4-FFF2-40B4-BE49-F238E27FC236}">
                <a16:creationId xmlns:a16="http://schemas.microsoft.com/office/drawing/2014/main" xmlns="" id="{D860A1A9-796D-41A7-9C30-8A54C72670F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33147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350"/>
          </a:p>
        </p:txBody>
      </p:sp>
      <p:sp>
        <p:nvSpPr>
          <p:cNvPr id="20486" name="AutoShape 11" descr="Картинки по запросу болгария флаг">
            <a:extLst>
              <a:ext uri="{FF2B5EF4-FFF2-40B4-BE49-F238E27FC236}">
                <a16:creationId xmlns:a16="http://schemas.microsoft.com/office/drawing/2014/main" xmlns="" id="{0A294427-B69C-4675-B356-B71C2632D0A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33147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350"/>
          </a:p>
        </p:txBody>
      </p:sp>
      <p:sp>
        <p:nvSpPr>
          <p:cNvPr id="20487" name="AutoShape 13" descr="Картинки по запросу болгария флаг">
            <a:extLst>
              <a:ext uri="{FF2B5EF4-FFF2-40B4-BE49-F238E27FC236}">
                <a16:creationId xmlns:a16="http://schemas.microsoft.com/office/drawing/2014/main" xmlns="" id="{69895421-D5A6-4FF3-A187-57DE786858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33147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350"/>
          </a:p>
        </p:txBody>
      </p:sp>
      <p:pic>
        <p:nvPicPr>
          <p:cNvPr id="20488" name="Picture 21" descr="Картинки по запросу венгрия флаг">
            <a:extLst>
              <a:ext uri="{FF2B5EF4-FFF2-40B4-BE49-F238E27FC236}">
                <a16:creationId xmlns:a16="http://schemas.microsoft.com/office/drawing/2014/main" xmlns="" id="{214B796F-8896-40C0-8276-75845E4B14C0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72359" y="2060848"/>
            <a:ext cx="338138" cy="225028"/>
          </a:xfrm>
        </p:spPr>
      </p:pic>
      <p:sp>
        <p:nvSpPr>
          <p:cNvPr id="20489" name="Rectangle 23">
            <a:extLst>
              <a:ext uri="{FF2B5EF4-FFF2-40B4-BE49-F238E27FC236}">
                <a16:creationId xmlns:a16="http://schemas.microsoft.com/office/drawing/2014/main" xmlns="" id="{25F2844B-D365-41DF-85AF-302ED563F0AD}"/>
              </a:ext>
            </a:extLst>
          </p:cNvPr>
          <p:cNvSpPr>
            <a:spLocks/>
          </p:cNvSpPr>
          <p:nvPr/>
        </p:nvSpPr>
        <p:spPr bwMode="auto">
          <a:xfrm>
            <a:off x="4983619" y="938956"/>
            <a:ext cx="4160381" cy="475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Португалия</a:t>
            </a:r>
          </a:p>
          <a:p>
            <a:pPr>
              <a:spcBef>
                <a:spcPts val="75"/>
              </a:spcBef>
            </a:pPr>
            <a:r>
              <a:rPr lang="ru-RU" altLang="ru-RU" sz="16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Политехнический институт г. </a:t>
            </a:r>
            <a:r>
              <a:rPr lang="ru-RU" altLang="ru-RU" sz="1600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Браганса</a:t>
            </a:r>
            <a:endParaRPr lang="ru-RU" altLang="ru-RU" sz="1600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75"/>
              </a:spcBef>
            </a:pPr>
            <a:r>
              <a:rPr lang="ru-RU" altLang="ru-RU" sz="16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Политехнический институт г. </a:t>
            </a:r>
            <a:r>
              <a:rPr lang="ru-RU" altLang="ru-RU" sz="1600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Коимбра</a:t>
            </a:r>
            <a:endParaRPr lang="ru-RU" altLang="ru-RU" sz="1600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75"/>
              </a:spcBef>
            </a:pPr>
            <a:r>
              <a:rPr lang="ru-RU" altLang="ru-RU" sz="16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Католический университет г. Порто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Румыния</a:t>
            </a:r>
          </a:p>
          <a:p>
            <a:pPr>
              <a:spcBef>
                <a:spcPts val="75"/>
              </a:spcBef>
            </a:pPr>
            <a:r>
              <a:rPr lang="ru-RU" altLang="ru-RU" sz="16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 Трансильвании г. Брашов</a:t>
            </a:r>
          </a:p>
          <a:p>
            <a:pPr>
              <a:spcBef>
                <a:spcPts val="75"/>
              </a:spcBef>
            </a:pPr>
            <a:r>
              <a:rPr lang="ru-RU" altLang="ru-RU" sz="16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 </a:t>
            </a:r>
            <a:r>
              <a:rPr lang="ru-RU" altLang="ru-RU" sz="1600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Лучиан</a:t>
            </a:r>
            <a:r>
              <a:rPr lang="ru-RU" altLang="ru-RU" sz="16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Блага г. </a:t>
            </a:r>
            <a:r>
              <a:rPr lang="ru-RU" altLang="ru-RU" sz="1600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Сибиу</a:t>
            </a:r>
            <a:endParaRPr lang="ru-RU" altLang="ru-RU" sz="1600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75"/>
              </a:spcBef>
            </a:pPr>
            <a:r>
              <a:rPr lang="ru-RU" altLang="ru-RU" sz="16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 Политехника г. </a:t>
            </a:r>
            <a:r>
              <a:rPr lang="ru-RU" altLang="ru-RU" sz="1600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Тимишоара</a:t>
            </a:r>
            <a:endParaRPr lang="ru-RU" altLang="ru-RU" sz="1600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75"/>
              </a:spcBef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 сельского </a:t>
            </a:r>
            <a:r>
              <a:rPr lang="ru-RU" alt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хозйства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ветеринарной медицины г. </a:t>
            </a:r>
            <a:r>
              <a:rPr lang="ru-RU" alt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Тимишоара</a:t>
            </a: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75"/>
              </a:spcBef>
            </a:pPr>
            <a:r>
              <a:rPr lang="ru-RU" altLang="ru-RU" sz="16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 сельского </a:t>
            </a:r>
            <a:r>
              <a:rPr lang="ru-RU" altLang="ru-RU" sz="1600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хозйства</a:t>
            </a:r>
            <a:r>
              <a:rPr lang="ru-RU" altLang="ru-RU" sz="16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ветеринарной медицины г. Бухарест</a:t>
            </a:r>
          </a:p>
          <a:p>
            <a:pPr>
              <a:spcBef>
                <a:spcPts val="75"/>
              </a:spcBef>
            </a:pPr>
            <a:r>
              <a:rPr lang="ru-RU" altLang="ru-RU" sz="16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 Штефана чел Маре г. </a:t>
            </a:r>
            <a:r>
              <a:rPr lang="ru-RU" altLang="ru-RU" sz="16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Сучава</a:t>
            </a:r>
            <a:endParaRPr lang="ru-RU" altLang="ru-RU" sz="16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Словения</a:t>
            </a:r>
          </a:p>
          <a:p>
            <a:pPr>
              <a:spcBef>
                <a:spcPts val="75"/>
              </a:spcBef>
            </a:pPr>
            <a:r>
              <a:rPr lang="ru-RU" altLang="ru-RU" sz="16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 Любляны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Хорватия</a:t>
            </a:r>
          </a:p>
          <a:p>
            <a:pPr>
              <a:spcBef>
                <a:spcPts val="75"/>
              </a:spcBef>
            </a:pPr>
            <a:r>
              <a:rPr lang="ru-RU" altLang="ru-RU" sz="16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 Я.Ю. </a:t>
            </a:r>
            <a:r>
              <a:rPr lang="ru-RU" altLang="ru-RU" sz="1600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Штроссмайера</a:t>
            </a:r>
            <a:endParaRPr lang="ru-RU" altLang="ru-RU" sz="1600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75"/>
              </a:spcBef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 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North</a:t>
            </a:r>
          </a:p>
          <a:p>
            <a:pPr>
              <a:spcBef>
                <a:spcPts val="75"/>
              </a:spcBef>
            </a:pPr>
            <a:r>
              <a:rPr lang="ru-RU" alt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Загребский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университет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sz="16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Заключенные соглашения</a:t>
            </a:r>
          </a:p>
          <a:p>
            <a:pPr eaLnBrk="1" hangingPunct="1"/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Планируется заключение соглашений</a:t>
            </a: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90" name="AutoShape 25" descr="Картинки по запросу германия флаг">
            <a:extLst>
              <a:ext uri="{FF2B5EF4-FFF2-40B4-BE49-F238E27FC236}">
                <a16:creationId xmlns:a16="http://schemas.microsoft.com/office/drawing/2014/main" xmlns="" id="{E8CD5411-B5A0-4109-B235-DBE87C51DE6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33147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350"/>
          </a:p>
        </p:txBody>
      </p:sp>
      <p:sp>
        <p:nvSpPr>
          <p:cNvPr id="20491" name="AutoShape 27" descr="Картинки по запросу германия флаг">
            <a:extLst>
              <a:ext uri="{FF2B5EF4-FFF2-40B4-BE49-F238E27FC236}">
                <a16:creationId xmlns:a16="http://schemas.microsoft.com/office/drawing/2014/main" xmlns="" id="{06640FB3-ABF4-46AE-94E9-ABB47F633D6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33147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350"/>
          </a:p>
        </p:txBody>
      </p:sp>
      <p:pic>
        <p:nvPicPr>
          <p:cNvPr id="20492" name="Picture 29" descr="Картинки по запросу германия флаг">
            <a:extLst>
              <a:ext uri="{FF2B5EF4-FFF2-40B4-BE49-F238E27FC236}">
                <a16:creationId xmlns:a16="http://schemas.microsoft.com/office/drawing/2014/main" xmlns="" id="{A7182C50-CF11-4B8A-B9C1-F8253A601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954" y="2567049"/>
            <a:ext cx="348854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3" name="AutoShape 31" descr="Картинки по запросу италия флаг">
            <a:extLst>
              <a:ext uri="{FF2B5EF4-FFF2-40B4-BE49-F238E27FC236}">
                <a16:creationId xmlns:a16="http://schemas.microsoft.com/office/drawing/2014/main" xmlns="" id="{223EF3E1-DFEF-4818-B2EE-ABC836793B2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33147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350"/>
          </a:p>
        </p:txBody>
      </p:sp>
      <p:sp>
        <p:nvSpPr>
          <p:cNvPr id="20494" name="AutoShape 33" descr="Картинки по запросу италия флаг">
            <a:extLst>
              <a:ext uri="{FF2B5EF4-FFF2-40B4-BE49-F238E27FC236}">
                <a16:creationId xmlns:a16="http://schemas.microsoft.com/office/drawing/2014/main" xmlns="" id="{52B50B15-2A68-4E9C-8B93-8AE7C7EB0A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33147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350"/>
          </a:p>
        </p:txBody>
      </p:sp>
      <p:pic>
        <p:nvPicPr>
          <p:cNvPr id="20495" name="Picture 35" descr="Похожее изображение">
            <a:extLst>
              <a:ext uri="{FF2B5EF4-FFF2-40B4-BE49-F238E27FC236}">
                <a16:creationId xmlns:a16="http://schemas.microsoft.com/office/drawing/2014/main" xmlns="" id="{399D92C4-F35C-4ED2-B5D4-E4172665F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433" y="3324418"/>
            <a:ext cx="333375" cy="220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6" name="Picture 37" descr="Похожее изображение">
            <a:extLst>
              <a:ext uri="{FF2B5EF4-FFF2-40B4-BE49-F238E27FC236}">
                <a16:creationId xmlns:a16="http://schemas.microsoft.com/office/drawing/2014/main" xmlns="" id="{7EF3D763-F382-4498-BAB0-F3476CFF7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433" y="4380866"/>
            <a:ext cx="370284" cy="246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7" name="AutoShape 39" descr="Картинки по запросу литва флаг">
            <a:extLst>
              <a:ext uri="{FF2B5EF4-FFF2-40B4-BE49-F238E27FC236}">
                <a16:creationId xmlns:a16="http://schemas.microsoft.com/office/drawing/2014/main" xmlns="" id="{0AEE32C5-2F6B-48BD-8666-06517153BC6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33147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350"/>
          </a:p>
        </p:txBody>
      </p:sp>
      <p:sp>
        <p:nvSpPr>
          <p:cNvPr id="20498" name="AutoShape 43" descr="Похожее изображение">
            <a:extLst>
              <a:ext uri="{FF2B5EF4-FFF2-40B4-BE49-F238E27FC236}">
                <a16:creationId xmlns:a16="http://schemas.microsoft.com/office/drawing/2014/main" xmlns="" id="{6B56F9D4-82EF-4C53-9AF9-F151CC09F15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8347" y="891779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350"/>
          </a:p>
        </p:txBody>
      </p:sp>
      <p:sp>
        <p:nvSpPr>
          <p:cNvPr id="20499" name="AutoShape 45" descr="Похожее изображение">
            <a:extLst>
              <a:ext uri="{FF2B5EF4-FFF2-40B4-BE49-F238E27FC236}">
                <a16:creationId xmlns:a16="http://schemas.microsoft.com/office/drawing/2014/main" xmlns="" id="{DA74CE0D-0C1E-4281-A698-0BCB2B677EC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33147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350"/>
          </a:p>
        </p:txBody>
      </p:sp>
      <p:sp>
        <p:nvSpPr>
          <p:cNvPr id="20500" name="AutoShape 47" descr="Похожее изображение">
            <a:extLst>
              <a:ext uri="{FF2B5EF4-FFF2-40B4-BE49-F238E27FC236}">
                <a16:creationId xmlns:a16="http://schemas.microsoft.com/office/drawing/2014/main" xmlns="" id="{019AACC3-CE5D-41BE-83CB-DD21C116824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33147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350"/>
          </a:p>
        </p:txBody>
      </p:sp>
      <p:pic>
        <p:nvPicPr>
          <p:cNvPr id="20501" name="Picture 49" descr="Похожее изображение">
            <a:extLst>
              <a:ext uri="{FF2B5EF4-FFF2-40B4-BE49-F238E27FC236}">
                <a16:creationId xmlns:a16="http://schemas.microsoft.com/office/drawing/2014/main" xmlns="" id="{6ED84ABA-3264-4EAB-809B-E5A408AAD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473" y="4915183"/>
            <a:ext cx="372665" cy="2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2" name="Picture 51" descr="Картинки по запросу польша флаг">
            <a:extLst>
              <a:ext uri="{FF2B5EF4-FFF2-40B4-BE49-F238E27FC236}">
                <a16:creationId xmlns:a16="http://schemas.microsoft.com/office/drawing/2014/main" xmlns="" id="{A272B13F-DFDB-4094-8DA0-84314A98F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805" y="5528541"/>
            <a:ext cx="406003" cy="25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3" name="Picture 53" descr="Картинки по запросу португалия флаг">
            <a:extLst>
              <a:ext uri="{FF2B5EF4-FFF2-40B4-BE49-F238E27FC236}">
                <a16:creationId xmlns:a16="http://schemas.microsoft.com/office/drawing/2014/main" xmlns="" id="{6C60BC1A-56DE-4FB1-A557-BE387708C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701" y="842369"/>
            <a:ext cx="400050" cy="267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4" name="Picture 55" descr="Картинки по запросу румыния флаг">
            <a:extLst>
              <a:ext uri="{FF2B5EF4-FFF2-40B4-BE49-F238E27FC236}">
                <a16:creationId xmlns:a16="http://schemas.microsoft.com/office/drawing/2014/main" xmlns="" id="{0077E91B-6A45-4DFB-9C1B-EF58E9CD2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545" y="1921102"/>
            <a:ext cx="376238" cy="251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5" name="AutoShape 57" descr="Картинки по запросу словения флаг">
            <a:extLst>
              <a:ext uri="{FF2B5EF4-FFF2-40B4-BE49-F238E27FC236}">
                <a16:creationId xmlns:a16="http://schemas.microsoft.com/office/drawing/2014/main" xmlns="" id="{A57540FD-2C8E-4844-B487-8D02FC31C1A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33147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350"/>
          </a:p>
        </p:txBody>
      </p:sp>
      <p:pic>
        <p:nvPicPr>
          <p:cNvPr id="20506" name="Picture 59" descr="Похожее изображение">
            <a:extLst>
              <a:ext uri="{FF2B5EF4-FFF2-40B4-BE49-F238E27FC236}">
                <a16:creationId xmlns:a16="http://schemas.microsoft.com/office/drawing/2014/main" xmlns="" id="{B69FB5D3-C6CB-4230-AB68-50291B2FB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324" y="4108212"/>
            <a:ext cx="409575" cy="272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7" name="AutoShape 61" descr="Картинки по запросу Хорватия флаг">
            <a:extLst>
              <a:ext uri="{FF2B5EF4-FFF2-40B4-BE49-F238E27FC236}">
                <a16:creationId xmlns:a16="http://schemas.microsoft.com/office/drawing/2014/main" xmlns="" id="{2951A1D3-5589-4C2F-AC26-4AD27463152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33147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350"/>
          </a:p>
        </p:txBody>
      </p:sp>
      <p:pic>
        <p:nvPicPr>
          <p:cNvPr id="20508" name="Picture 63" descr="Похожее изображение">
            <a:extLst>
              <a:ext uri="{FF2B5EF4-FFF2-40B4-BE49-F238E27FC236}">
                <a16:creationId xmlns:a16="http://schemas.microsoft.com/office/drawing/2014/main" xmlns="" id="{C3E3CC9A-1857-4C84-9FF9-82118247E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701" y="4691612"/>
            <a:ext cx="391715" cy="2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9A520C30-C2DD-4AA2-BE5E-D0A3507194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188640"/>
            <a:ext cx="6840760" cy="3641049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84983"/>
            <a:ext cx="8105775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737208"/>
      </p:ext>
    </p:extLst>
  </p:cSld>
  <p:clrMapOvr>
    <a:masterClrMapping/>
  </p:clrMapOvr>
</p:sld>
</file>

<file path=ppt/theme/theme1.xml><?xml version="1.0" encoding="utf-8"?>
<a:theme xmlns:a="http://schemas.openxmlformats.org/drawingml/2006/main" name="Глубина">
  <a:themeElements>
    <a:clrScheme name="Глубина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Глубина">
      <a:majorFont>
        <a:latin typeface="Corbel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убина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TM04033923[[fn=Глубина]]</Template>
  <TotalTime>535</TotalTime>
  <Words>274</Words>
  <Application>Microsoft Office PowerPoint</Application>
  <PresentationFormat>Экран (4:3)</PresentationFormat>
  <Paragraphs>109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Глубина</vt:lpstr>
      <vt:lpstr>Поликультурное образование студентов  кафедры технологии микробиологического синтеза СПбГТИ(ТУ),  посредством участия в программах  международной академической мобильности "ERASMUS+</vt:lpstr>
      <vt:lpstr>Презентация PowerPoint</vt:lpstr>
      <vt:lpstr>Презентация PowerPoint</vt:lpstr>
      <vt:lpstr>Российское участие в программе международной академической мобильности Erasmus+ (Key Action 1 - мобильности для студентов и преподавателей)</vt:lpstr>
      <vt:lpstr>Договора о партнерстве по программе  ERASMUS+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Mark Shamtsyan</dc:creator>
  <cp:lastModifiedBy>Plan5</cp:lastModifiedBy>
  <cp:revision>28</cp:revision>
  <dcterms:modified xsi:type="dcterms:W3CDTF">2021-04-21T12:40:32Z</dcterms:modified>
</cp:coreProperties>
</file>