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4431"/>
    <a:srgbClr val="B3583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214422"/>
            <a:ext cx="7572428" cy="3714776"/>
          </a:xfrm>
        </p:spPr>
        <p:txBody>
          <a:bodyPr>
            <a:normAutofit/>
          </a:bodyPr>
          <a:lstStyle/>
          <a:p>
            <a:pPr algn="ctr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ДОПОЛНИТЕЛЬНОЕ ПРОФЕССИОНАЛЬНОЕ ОБРАЗОВАНИЕ: СОВРЕМЕННОЕ СОСТОЯНИЕ И ПЕРСПЕКТИВЫ РАЗВИТИЯ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5143512"/>
            <a:ext cx="64294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Докладчик : директор центра дополнительного образования Крылов Анатолий Николаевич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86742" cy="857256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Согласно статье 23 ФЗ </a:t>
            </a:r>
            <a:endParaRPr lang="ru-RU" sz="3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00108"/>
            <a:ext cx="7933588" cy="5572164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образовательная организация высшего образования, осуществляющая в качестве основной цели ее деятельности образовательную деятельность по образовательным программам высшего образования и научную деятельность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вправе осуществлять образовательную деятельность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следующим образовательным программам,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реализация которых не является основной целью их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основные общеобразовательные программы;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образовательные программы среднего профессионального образования;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программы профессионального обучения;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дополнительные общеобразовательные программы;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дополнительные профессиональные программы.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Последний пункт показывает о возможности реализации в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(ТУ) дополнительных профессиональных программ (далее – ДПП)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86742" cy="642942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Согласно статье</a:t>
            </a:r>
            <a:r>
              <a:rPr lang="en-US" sz="3600" dirty="0" smtClean="0"/>
              <a:t> </a:t>
            </a:r>
            <a:r>
              <a:rPr lang="ru-RU" sz="3600" dirty="0" smtClean="0"/>
              <a:t>12 ФЗ</a:t>
            </a:r>
            <a:endParaRPr lang="ru-RU" sz="3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85794"/>
            <a:ext cx="7933588" cy="5857916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дополнительным образовательным программам относятся: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дополнительные общеобразовательные программы: </a:t>
            </a:r>
          </a:p>
          <a:p>
            <a:pPr>
              <a:spcAft>
                <a:spcPts val="60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дополнительные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общеразвивающие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программы; - дополнительные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предпрофессиональные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программы;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дополнительные профессиональные программы: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программы повышения квалификации;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программы профессиональной переподготовки.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Перейдем к рассмотрению второго пункта, касающегося профессиональных программ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86742" cy="857256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Согласно статье 76 ФЗ</a:t>
            </a:r>
            <a:endParaRPr lang="ru-RU" sz="3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00108"/>
            <a:ext cx="7933588" cy="564360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Дополнительное профессиональное образование направлено на удовлетворение образовательных и профессиональных потребностей, профессиональное развитие человека, обеспечение соответствия его квалификации меняющимся условиям профессиональной деятельности и социальной среды. </a:t>
            </a:r>
          </a:p>
          <a:p>
            <a:pPr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Дополнительное профессиональное образование осуществляется посредством реализации дополнительных профессиональных программ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повышения квалификации и программ профессиональной переподготовки).</a:t>
            </a:r>
          </a:p>
          <a:p>
            <a:pPr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освоению дополнительных профессиональных программ допускаются: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лица, имеющие среднее профессиональное и (или) высшее образование;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лица, получающие среднее профессиональное и (или) высшее образование.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2852"/>
            <a:ext cx="7719274" cy="6572296"/>
          </a:xfrm>
        </p:spPr>
        <p:txBody>
          <a:bodyPr>
            <a:normAutofit fontScale="70000" lnSpcReduction="20000"/>
          </a:bodyPr>
          <a:lstStyle/>
          <a:p>
            <a:pPr marL="88900" indent="-6350" algn="just">
              <a:buNone/>
            </a:pPr>
            <a:r>
              <a:rPr lang="ru-RU" sz="3500" i="1" dirty="0" smtClean="0">
                <a:latin typeface="Times New Roman" pitchFamily="18" charset="0"/>
                <a:cs typeface="Times New Roman" pitchFamily="18" charset="0"/>
              </a:rPr>
              <a:t>		Итак, с 1 сентября 2013 года к освоению ДПП допускаются лица, получающие среднее профессиональное и (или) высшее образование. Это нововведение в сравнении с сегодняшней ситуацией. </a:t>
            </a:r>
          </a:p>
          <a:p>
            <a:pPr marL="88900" indent="-6350" algn="just">
              <a:buNone/>
            </a:pPr>
            <a:r>
              <a:rPr lang="ru-RU" sz="3500" i="1" dirty="0" smtClean="0">
                <a:latin typeface="Times New Roman" pitchFamily="18" charset="0"/>
                <a:cs typeface="Times New Roman" pitchFamily="18" charset="0"/>
              </a:rPr>
              <a:t>		С точки зрения развития дополнительного профессионального образования для </a:t>
            </a:r>
            <a:r>
              <a:rPr lang="ru-RU" sz="3500" i="1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sz="3500" i="1" dirty="0" smtClean="0">
                <a:latin typeface="Times New Roman" pitchFamily="18" charset="0"/>
                <a:cs typeface="Times New Roman" pitchFamily="18" charset="0"/>
              </a:rPr>
              <a:t>(ТУ), как и для всех остальных образовательных учреждений, открывается возможность неограниченного дополнительного профессионального обучения студентов как своего, так и всех образовательных учреждений среднего профессионального и (или) высшего образования. 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-635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88900" indent="-635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Согласно статье 76 ФЗ программа повышения квалификации направлена на совершенствование и (или) получение новой компетенции, необходимой для профессиональной деятельности, и (или) повышение профессионального уровня в рамках имеющейся квалификации.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-6350" algn="just">
              <a:spcBef>
                <a:spcPts val="1200"/>
              </a:spcBef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-6350" algn="just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85728"/>
            <a:ext cx="7719274" cy="6429420"/>
          </a:xfrm>
        </p:spPr>
        <p:txBody>
          <a:bodyPr>
            <a:normAutofit fontScale="70000" lnSpcReduction="20000"/>
          </a:bodyPr>
          <a:lstStyle/>
          <a:p>
            <a:pPr marL="88900" indent="0" algn="just"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На практике это означает, что студент наряду с основной профессиональной образовательной программой может освоить одну или несколько ДПП. И главное, на мой взгляд, то, что выпускник сразу после окончания обучения в вузе, готов применить свои знания и умения в реальных производственных условиях. </a:t>
            </a:r>
          </a:p>
          <a:p>
            <a:pPr marL="88900" indent="0" algn="just"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Конечно, обучение по ДПП, проходит на платной основе, тем более осознанно будет себя готовить студент к будущей профессиональной деятельности, а вложенные им денежные средства смогут окупиться буквально за первый месяц его работы в качестве специалиста. </a:t>
            </a:r>
          </a:p>
          <a:p>
            <a:pPr marL="88900" indent="0" algn="just"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Уже сейчас мы готовы предложить ряд конкурентоспособных программ повышения квалификации. К концу года могут быть разработаны десятки востребованных ДПП повышения квалификации.</a:t>
            </a:r>
          </a:p>
          <a:p>
            <a:pPr marL="88900" indent="-6350" algn="just">
              <a:buNone/>
            </a:pP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000240"/>
            <a:ext cx="7498080" cy="200026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900" dirty="0" smtClean="0"/>
              <a:t/>
            </a:r>
            <a:br>
              <a:rPr lang="ru-RU" sz="3900" dirty="0" smtClean="0"/>
            </a:br>
            <a:r>
              <a:rPr lang="ru-RU" sz="3900" dirty="0" smtClean="0"/>
              <a:t>Спасибо за внимание!</a:t>
            </a:r>
            <a:br>
              <a:rPr lang="ru-RU" sz="3900" dirty="0" smtClean="0"/>
            </a:br>
            <a:endParaRPr lang="ru-RU" sz="3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 ЦДО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(ТУ)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44" y="1357298"/>
            <a:ext cx="8001056" cy="5143536"/>
          </a:xfrm>
        </p:spPr>
        <p:txBody>
          <a:bodyPr>
            <a:normAutofit fontScale="70000" lnSpcReduction="20000"/>
          </a:bodyPr>
          <a:lstStyle/>
          <a:p>
            <a:pPr marL="889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 центра дополнительного образования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(ТУ) в области профессионального образования в 2013 г. осуществляется по нескольким направлениям: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В соответствии с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приказом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Министерства образования и науки Российской Федерации от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26.12.2012 №1098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"Об организации повышения квалификации научно-педагогических работников федеральных государственных образовательных учреждений высшего профессионального образования, подведомственных Министерству образования и науки Российской Федерации, в федеральных государственных образовательных учреждениях высшего профессионального образования, подведомственных Министерству образования и науки Российской Федерации, в 2013 году"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(ТУ) выделено 326800 рублей на командировки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обучения научно-педагогических работников (далее – НПР)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(ТУ) в «базовых» вузах. Всего в 2013 году в РФ – 38 базовых вузов.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14290"/>
            <a:ext cx="7498080" cy="6429420"/>
          </a:xfrm>
        </p:spPr>
        <p:txBody>
          <a:bodyPr/>
          <a:lstStyle/>
          <a:p>
            <a:pPr marL="88900" indent="-635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Ниже в таблице 1 приведен список подтвержденных заявок на 15.05.2013 года на обучение НПР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(ТУ) от базовых вузов</a:t>
            </a:r>
          </a:p>
          <a:p>
            <a:pPr marL="88900" indent="-6350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Таблица 1 - Список подтвержденных заявок на 15.05.2013 года на обучение НПР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(ТУ) от базовых вузов. </a:t>
            </a:r>
          </a:p>
          <a:p>
            <a:pPr marL="88900" indent="-6350"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-6350"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3" y="1928803"/>
          <a:ext cx="7572428" cy="427862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4346"/>
                <a:gridCol w="4994971"/>
                <a:gridCol w="2123111"/>
              </a:tblGrid>
              <a:tr h="463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2105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2105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 какой вуз направляется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2105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Планируемые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142105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сроки обучения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997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ФГАОУ ВПО «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Северо-Кавказский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федеральный университет»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Первое полугодие 2013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368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Институт развития стратегического партнерства и компетенций Томского политехнического университета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Первое полугодие 2013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997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3"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НИЯУ МИФИ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Первое полугодие 2013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997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ФГАОУ ВПО «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Северо-Кавказский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федеральный университет»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Второе полугодие 2013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997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5"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Казанский (Приволжский) федеральный университет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Второе полугодие 2013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368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6"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Казанский национальный исследовательский технологический ун-т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Второе полугодие 2013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368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7"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Самарский гос. аэрокосмический университет им.академика С.П.Королева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Второе полугодие 2013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368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8"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Уральский федеральный университет им.первого Президента России Б.Н.Ельцина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Второе полугодие 2013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997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9"/>
                        <a:tabLst>
                          <a:tab pos="457200" algn="l"/>
                        </a:tabLs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Пущинский государственный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естественно-научный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институт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Второе полугодие 2013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1000100" y="6215082"/>
            <a:ext cx="8286808" cy="500066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88900" lvl="0" indent="-635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Список этот не окончательный, работа по командированию НПР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(ТУ) в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2013 году</a:t>
            </a:r>
            <a:r>
              <a:rPr kumimoji="0" lang="ru-RU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продолжается.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14290"/>
            <a:ext cx="7855270" cy="64294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целях исполнения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приказа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России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№47 от 25.01.2013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«О контрольных цифрах приема граждан, обучающихся за счет средств федерального бюджета в имеющих государственную аккредитацию федеральных государственных образовательных учреждениях высшего профессионального и дополнительного профессионального образования, подведомственных Министерству образования и науки Российской Федерации и реализующих образовательные программы дополнительного профессионального образования, в 2013 году»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(ТУ) выделено 100 мест для обучения слушателей по 5-ти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программам повышения квалификации.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 них: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в первом полугодии 2013 года – обучение 50 слушателей;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- во втором полугодии 2013 года – обучение 50 слушателей.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862150" cy="1785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Ниже в таблице 2 приведены названия программ, реализуемых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(ТУ), количество часов и ведущая кафедра.</a:t>
            </a: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Таблица 2 - Названия программ, реализуемых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СПбГТИ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(ТУ), количество часов и ведущая кафедра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2000240"/>
          <a:ext cx="7572427" cy="364333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28628"/>
                <a:gridCol w="4714908"/>
                <a:gridCol w="2428891"/>
              </a:tblGrid>
              <a:tr h="500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Название программы, количество часов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Ведущая кафедра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8876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Актуальные вопросы реализации ФГОС при переходе на уровневую систему высшего профессионального образования (72 ч.)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Химической технологии высокотемпературных материалов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437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Информационные и коммуникационные технологии в образовании (72 ч.)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Системного анализа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437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3"/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Проблемы естественнонаучного образования (72 ч.)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Молекулярной биотехнологии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00729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Современные технологии обучения (72ч.)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Социологии</a:t>
                      </a:r>
                      <a:endParaRPr lang="ru-RU" sz="1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437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5"/>
                        <a:tabLst>
                          <a:tab pos="457200" algn="l"/>
                        </a:tabLs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Экология и природопользование (72 ч.)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Инженерной защиты окружающей среды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14290"/>
            <a:ext cx="8072494" cy="635798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3 Дополнительные профессиональные образовательные программы</a:t>
            </a:r>
            <a:endParaRPr lang="en-US" sz="46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-635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2013 году на основании поданных заявок от сторонних Заказчиков: </a:t>
            </a:r>
          </a:p>
          <a:p>
            <a:pPr>
              <a:buNone/>
            </a:pP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 Разработаны и реализуются две программы объемом 144 часа:</a:t>
            </a: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«Основные процессы и аппараты химической технологии»</a:t>
            </a:r>
          </a:p>
          <a:p>
            <a:pPr>
              <a:buNone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Ведущая кафедра – </a:t>
            </a:r>
            <a:r>
              <a:rPr lang="ru-RU" sz="2900" u="sng" dirty="0" err="1" smtClean="0">
                <a:latin typeface="Times New Roman" pitchFamily="18" charset="0"/>
                <a:cs typeface="Times New Roman" pitchFamily="18" charset="0"/>
              </a:rPr>
              <a:t>кафедра</a:t>
            </a:r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 процессов и аппаратов;</a:t>
            </a:r>
            <a:endParaRPr lang="en-US" sz="29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«Основы химической технологии полимерных </a:t>
            </a:r>
            <a:r>
              <a:rPr lang="ru-RU" sz="3500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композиций»</a:t>
            </a:r>
            <a:endParaRPr lang="ru-RU" sz="3500" dirty="0" smtClean="0">
              <a:solidFill>
                <a:srgbClr val="8B443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Ведущая кафедра – </a:t>
            </a:r>
            <a:r>
              <a:rPr lang="ru-RU" sz="2900" u="sng" dirty="0" err="1" smtClean="0">
                <a:latin typeface="Times New Roman" pitchFamily="18" charset="0"/>
                <a:cs typeface="Times New Roman" pitchFamily="18" charset="0"/>
              </a:rPr>
              <a:t>кафедра</a:t>
            </a:r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 химии и технологии высокомолекулярных соединений;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290"/>
            <a:ext cx="8001056" cy="63579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Разработаны и (или) реализуются следующие программы объемом 72 часа: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«Современные технологии обучения»</a:t>
            </a:r>
          </a:p>
          <a:p>
            <a:pPr>
              <a:buNone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Ведущая кафедра – </a:t>
            </a:r>
            <a:r>
              <a:rPr lang="ru-RU" sz="2900" u="sng" dirty="0" err="1" smtClean="0">
                <a:latin typeface="Times New Roman" pitchFamily="18" charset="0"/>
                <a:cs typeface="Times New Roman" pitchFamily="18" charset="0"/>
              </a:rPr>
              <a:t>кафедра</a:t>
            </a:r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 социологии;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«Аналитическая химия и физико-химические методы анализа»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Ведущая кафедра – </a:t>
            </a:r>
            <a:r>
              <a:rPr lang="ru-RU" sz="2900" u="sng" dirty="0" err="1" smtClean="0">
                <a:latin typeface="Times New Roman" pitchFamily="18" charset="0"/>
                <a:cs typeface="Times New Roman" pitchFamily="18" charset="0"/>
              </a:rPr>
              <a:t>кафедра</a:t>
            </a:r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 аналитической химии;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900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«Применение современных физико-химических методов анализа для проектирования структуры </a:t>
            </a:r>
            <a:r>
              <a:rPr lang="ru-RU" sz="2900" dirty="0" err="1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энергоэффективных</a:t>
            </a:r>
            <a:r>
              <a:rPr lang="ru-RU" sz="2900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 строительных материалов на </a:t>
            </a:r>
            <a:r>
              <a:rPr lang="ru-RU" sz="2900" dirty="0" err="1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наноуровне</a:t>
            </a:r>
            <a:r>
              <a:rPr lang="ru-RU" sz="2900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Ведущая кафедра – </a:t>
            </a:r>
            <a:r>
              <a:rPr lang="ru-RU" sz="2900" u="sng" dirty="0" err="1" smtClean="0">
                <a:latin typeface="Times New Roman" pitchFamily="18" charset="0"/>
                <a:cs typeface="Times New Roman" pitchFamily="18" charset="0"/>
              </a:rPr>
              <a:t>кафедра</a:t>
            </a:r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 химической технологии строительных и специальных вяжущих веществ;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57166"/>
            <a:ext cx="7929618" cy="6143668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«Разработка технологических решений при проектировании объектов нефтеперерабатывающего назначения и их комплексов»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Ведущая кафедра –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кафедра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оптимизации химической и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биотехнологической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аппаратуры;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«Производство и применение водно-дисперсионных красок»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Ведущая кафедра –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кафедра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химической технологии органических покрытий;</a:t>
            </a: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8B4431"/>
                </a:solidFill>
                <a:latin typeface="Times New Roman" pitchFamily="18" charset="0"/>
                <a:cs typeface="Times New Roman" pitchFamily="18" charset="0"/>
              </a:rPr>
              <a:t> «Основы химической информатики»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Ведущая кафедра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кафедра химической технологии органических красителей и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фототропных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соединений.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86742" cy="1143008"/>
          </a:xfrm>
        </p:spPr>
        <p:txBody>
          <a:bodyPr>
            <a:noAutofit/>
          </a:bodyPr>
          <a:lstStyle/>
          <a:p>
            <a:r>
              <a:rPr lang="ru-RU" sz="3300" dirty="0" smtClean="0"/>
              <a:t>Перспективы развития дополнительного профессионального образования в РФ</a:t>
            </a:r>
            <a:endParaRPr lang="ru-RU" sz="3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43050"/>
            <a:ext cx="7933588" cy="460535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Перспективы развития дополнительного профессионального образования в РФ неразрывно связаны с вводом в действие с 1 сентября 2013 года Федерального закона «Об образовании в Российской Федерации» (далее – ФЗ).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i="1" dirty="0" smtClean="0">
                <a:latin typeface="Times New Roman" pitchFamily="18" charset="0"/>
                <a:cs typeface="Times New Roman" pitchFamily="18" charset="0"/>
              </a:rPr>
              <a:t>Далее будет приведена выборка из ФЗ с некоторыми пояснениями.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452</TotalTime>
  <Words>559</Words>
  <PresentationFormat>Экран (4:3)</PresentationFormat>
  <Paragraphs>132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ДОПОЛНИТЕЛЬНОЕ ПРОФЕССИОНАЛЬНОЕ ОБРАЗОВАНИЕ: СОВРЕМЕННОЕ СОСТОЯНИЕ И ПЕРСПЕКТИВЫ РАЗВИТИЯ</vt:lpstr>
      <vt:lpstr>Деятельность ЦДО СПбГТИ(ТУ)</vt:lpstr>
      <vt:lpstr>Слайд 3</vt:lpstr>
      <vt:lpstr>Слайд 4</vt:lpstr>
      <vt:lpstr>Слайд 5</vt:lpstr>
      <vt:lpstr>Слайд 6</vt:lpstr>
      <vt:lpstr>Слайд 7</vt:lpstr>
      <vt:lpstr>Слайд 8</vt:lpstr>
      <vt:lpstr>Перспективы развития дополнительного профессионального образования в РФ</vt:lpstr>
      <vt:lpstr>Согласно статье 23 ФЗ </vt:lpstr>
      <vt:lpstr>Согласно статье 12 ФЗ</vt:lpstr>
      <vt:lpstr>Согласно статье 76 ФЗ</vt:lpstr>
      <vt:lpstr>Слайд 13</vt:lpstr>
      <vt:lpstr>Слайд 14</vt:lpstr>
      <vt:lpstr> 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ДОПОЛНИТЕЛЬНОЕ ПРОФЕССИОНАЛЬНОЕ ОБРАЗОВАНИЕ: СОВРЕМЕННОЕ СОСТОЯНИЕ И ПЕРСПЕКТИВЫ РАЗВИТИЯ</dc:title>
  <cp:lastModifiedBy>П.А.</cp:lastModifiedBy>
  <cp:revision>80</cp:revision>
  <dcterms:modified xsi:type="dcterms:W3CDTF">2013-05-23T07:11:37Z</dcterms:modified>
</cp:coreProperties>
</file>